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1" r:id="rId24"/>
    <p:sldId id="302" r:id="rId25"/>
    <p:sldId id="303" r:id="rId26"/>
    <p:sldId id="304" r:id="rId27"/>
    <p:sldId id="30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Hz. Peygamber Dönemi</a:t>
            </a:r>
            <a:endParaRPr lang="tr-TR"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50000"/>
              </a:lnSpc>
            </a:pPr>
            <a:r>
              <a:rPr lang="tr-TR" dirty="0"/>
              <a:t>Müslümanlar böyle bir iktidar yapısına Medine döneminde sahip olmuşlardır. Nitekim bu dönemde ibadet konuları ile ilgili ayrıntılı hükümlerin yanı sıra evlenme, boşanma, velayet, miras, ticari hayat, akitler ve borç ilişkileri, haksız fiiller, cezalar, muhakeme (yargılama) usulü, savaş ve barışla ilgili kurallar vb. sosyal hayatın hemen her alanını düzenleyen kurallar </a:t>
            </a:r>
            <a:r>
              <a:rPr lang="tr-TR" dirty="0" smtClean="0"/>
              <a:t>vaz </a:t>
            </a:r>
            <a:r>
              <a:rPr lang="tr-TR" dirty="0"/>
              <a:t>edilmiştir. Bu </a:t>
            </a:r>
            <a:r>
              <a:rPr lang="tr-TR" dirty="0" smtClean="0"/>
              <a:t>süreç, </a:t>
            </a:r>
            <a:r>
              <a:rPr lang="tr-TR" dirty="0"/>
              <a:t>Hz. Peygamber’in vefatına kadar sürmüştür.</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a:t>Hz. Peygamber döneminde İslam fıkhının iki kaynağı </a:t>
            </a:r>
            <a:r>
              <a:rPr lang="tr-TR" dirty="0" err="1"/>
              <a:t>Kitab</a:t>
            </a:r>
            <a:r>
              <a:rPr lang="tr-TR" dirty="0"/>
              <a:t> ve </a:t>
            </a:r>
            <a:r>
              <a:rPr lang="tr-TR" dirty="0" err="1"/>
              <a:t>Sünnet’tir</a:t>
            </a:r>
            <a:r>
              <a:rPr lang="tr-TR" dirty="0"/>
              <a:t>. </a:t>
            </a:r>
            <a:r>
              <a:rPr lang="tr-TR" dirty="0" smtClean="0"/>
              <a:t>Bu dönemde </a:t>
            </a:r>
            <a:r>
              <a:rPr lang="tr-TR" dirty="0" err="1" smtClean="0"/>
              <a:t>ictihadın</a:t>
            </a:r>
            <a:r>
              <a:rPr lang="tr-TR" dirty="0" smtClean="0"/>
              <a:t> </a:t>
            </a:r>
            <a:r>
              <a:rPr lang="tr-TR" dirty="0"/>
              <a:t>bağımsız bir fıkıh kaynağı niteliği taşımadığı görülmektedir. Zira Hz. Peygamber’in </a:t>
            </a:r>
            <a:r>
              <a:rPr lang="tr-TR" dirty="0" err="1"/>
              <a:t>ictihadında</a:t>
            </a:r>
            <a:r>
              <a:rPr lang="tr-TR" dirty="0"/>
              <a:t> iki ihtimal söz konusudur. Eğer ulaşılan çözüm ilahi iradeye uygun değilse, vahiy aracılığıyla meselenin hükmü belirtilmekte ve konu açıklığa kavuşturulmaktadır. </a:t>
            </a:r>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normAutofit lnSpcReduction="10000"/>
          </a:bodyPr>
          <a:lstStyle/>
          <a:p>
            <a:pPr>
              <a:lnSpc>
                <a:spcPct val="150000"/>
              </a:lnSpc>
            </a:pPr>
            <a:r>
              <a:rPr lang="tr-TR" dirty="0"/>
              <a:t>Bazı yazarlar Hz. Peygamber döneminde İslam öncesi döneme ait örflerin de bir fıkıh/hukuk kaynağı niteliği taşıdığını ileri sürmektedir. Ancak bunların geçerliliği Hz. Peygamber tarafından onaylanmalarıyla mümkün </a:t>
            </a:r>
            <a:r>
              <a:rPr lang="tr-TR" dirty="0" smtClean="0"/>
              <a:t>olmuştur. Ayrıca bunlar, meşruiyet </a:t>
            </a:r>
            <a:r>
              <a:rPr lang="tr-TR" dirty="0"/>
              <a:t>açısından sünnete dayanmaktadır. Dolayısıyla Hz. Peygamber döneminde İslam öncesi örflerin bir fıkıh kaynağı olduğunu ileri sürmek, doğru bir yaklaşım değildir.</a:t>
            </a:r>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Hz. Peygamber Dönemi Fıkhının Temel Özellikleri</a:t>
            </a:r>
            <a:endParaRPr lang="tr-TR" b="1" dirty="0">
              <a:solidFill>
                <a:srgbClr val="C00000"/>
              </a:solidFill>
            </a:endParaRPr>
          </a:p>
        </p:txBody>
      </p:sp>
      <p:sp>
        <p:nvSpPr>
          <p:cNvPr id="3" name="İçerik Yer Tutucusu 2"/>
          <p:cNvSpPr>
            <a:spLocks noGrp="1"/>
          </p:cNvSpPr>
          <p:nvPr>
            <p:ph idx="1"/>
          </p:nvPr>
        </p:nvSpPr>
        <p:spPr/>
        <p:txBody>
          <a:bodyPr/>
          <a:lstStyle/>
          <a:p>
            <a:pPr>
              <a:lnSpc>
                <a:spcPct val="130000"/>
              </a:lnSpc>
            </a:pPr>
            <a:r>
              <a:rPr lang="tr-TR" dirty="0"/>
              <a:t>Hz. Peygamber döneminde İslam fıkhının oluşum süreci açısından bazı özellikler dikkati </a:t>
            </a:r>
            <a:r>
              <a:rPr lang="tr-TR" dirty="0" smtClean="0"/>
              <a:t>çekmektedir.</a:t>
            </a:r>
          </a:p>
          <a:p>
            <a:pPr>
              <a:lnSpc>
                <a:spcPct val="130000"/>
              </a:lnSpc>
            </a:pPr>
            <a:r>
              <a:rPr lang="tr-TR" dirty="0" smtClean="0"/>
              <a:t>İlgili </a:t>
            </a:r>
            <a:r>
              <a:rPr lang="tr-TR" dirty="0"/>
              <a:t>hususlar daha ziyade hükümler vaz edilirken gözetilen fıkıh/ hukuk siyasetini </a:t>
            </a:r>
            <a:r>
              <a:rPr lang="tr-TR" dirty="0" smtClean="0"/>
              <a:t>yansıtmaktadır.</a:t>
            </a:r>
          </a:p>
          <a:p>
            <a:pPr>
              <a:lnSpc>
                <a:spcPct val="130000"/>
              </a:lnSpc>
            </a:pPr>
            <a:r>
              <a:rPr lang="tr-TR" dirty="0" smtClean="0"/>
              <a:t>Bu </a:t>
            </a:r>
            <a:r>
              <a:rPr lang="tr-TR" dirty="0"/>
              <a:t>bağlamda </a:t>
            </a:r>
            <a:r>
              <a:rPr lang="tr-TR" b="1" dirty="0">
                <a:solidFill>
                  <a:srgbClr val="00B050"/>
                </a:solidFill>
              </a:rPr>
              <a:t>tedrice riayet, kolaylık ilkesi ve toplumun maslahatının gözetilmesi,</a:t>
            </a:r>
            <a:r>
              <a:rPr lang="tr-TR" dirty="0"/>
              <a:t> üç temel özelliktir. </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Sahabe Dönemi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İslam fıkhının oluşum süreci açısından sahabe dönemiyle kastedilen, dört halife dönemi ve kısmen </a:t>
            </a:r>
            <a:r>
              <a:rPr lang="tr-TR" dirty="0" err="1"/>
              <a:t>Emevi</a:t>
            </a:r>
            <a:r>
              <a:rPr lang="tr-TR" dirty="0"/>
              <a:t> idaresini kapsayan bir zaman dilimidir. Özellikle ilk iki halife dönemindeki uygulamalar, İslam fıkıh düşüncesinin gelişimi açısından ayrı bir </a:t>
            </a:r>
            <a:r>
              <a:rPr lang="tr-TR" dirty="0" smtClean="0"/>
              <a:t>önem taşımaktadır</a:t>
            </a:r>
            <a:r>
              <a:rPr lang="tr-TR" dirty="0"/>
              <a:t>.</a:t>
            </a:r>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pPr>
              <a:lnSpc>
                <a:spcPct val="140000"/>
              </a:lnSpc>
            </a:pPr>
            <a:r>
              <a:rPr lang="tr-TR" dirty="0"/>
              <a:t>Hz. Ebu Bekir ve Hz. Ömer dönemlerinde </a:t>
            </a:r>
            <a:r>
              <a:rPr lang="tr-TR" dirty="0" err="1"/>
              <a:t>ictihad</a:t>
            </a:r>
            <a:r>
              <a:rPr lang="tr-TR" dirty="0"/>
              <a:t> niteliğini haiz olan </a:t>
            </a:r>
            <a:r>
              <a:rPr lang="tr-TR" dirty="0" err="1"/>
              <a:t>sahabilerin</a:t>
            </a:r>
            <a:r>
              <a:rPr lang="tr-TR" dirty="0"/>
              <a:t> çoğunlukla Medine’de bulunması, bazı konularda istişare ile geniş tabanlı bir karara ulaşılmasını kolaylaştırmıştır. Hatta bu konuya </a:t>
            </a:r>
            <a:r>
              <a:rPr lang="tr-TR" dirty="0" smtClean="0"/>
              <a:t>özel </a:t>
            </a:r>
            <a:r>
              <a:rPr lang="tr-TR" dirty="0"/>
              <a:t>önem verdiği anlaşılan Hz. Ömer’in </a:t>
            </a:r>
            <a:r>
              <a:rPr lang="tr-TR" dirty="0" smtClean="0"/>
              <a:t>belli başlı fıkıhçı </a:t>
            </a:r>
            <a:r>
              <a:rPr lang="tr-TR" dirty="0" err="1"/>
              <a:t>sahabileri</a:t>
            </a:r>
            <a:r>
              <a:rPr lang="tr-TR" dirty="0"/>
              <a:t> Medine’de ikamete </a:t>
            </a:r>
            <a:r>
              <a:rPr lang="tr-TR" dirty="0" smtClean="0"/>
              <a:t>zorladığına dair </a:t>
            </a:r>
            <a:r>
              <a:rPr lang="tr-TR" dirty="0"/>
              <a:t>rivayetler </a:t>
            </a:r>
            <a:r>
              <a:rPr lang="tr-TR" dirty="0" smtClean="0"/>
              <a:t>bulunmaktadır. </a:t>
            </a:r>
            <a:r>
              <a:rPr lang="tr-TR" dirty="0"/>
              <a:t>Daha sonraki dönemlerde ise çeşitli bölgelere yerleşen </a:t>
            </a:r>
            <a:r>
              <a:rPr lang="tr-TR" dirty="0" err="1"/>
              <a:t>sahabiler</a:t>
            </a:r>
            <a:r>
              <a:rPr lang="tr-TR" dirty="0"/>
              <a:t> sahip oldukları </a:t>
            </a:r>
            <a:r>
              <a:rPr lang="tr-TR" dirty="0" smtClean="0"/>
              <a:t>birikimi </a:t>
            </a:r>
            <a:r>
              <a:rPr lang="tr-TR" dirty="0"/>
              <a:t>ve </a:t>
            </a:r>
            <a:r>
              <a:rPr lang="tr-TR" dirty="0" err="1"/>
              <a:t>ictihad</a:t>
            </a:r>
            <a:r>
              <a:rPr lang="tr-TR" dirty="0"/>
              <a:t> nosyonunu kendilerine öğrencilik </a:t>
            </a:r>
            <a:r>
              <a:rPr lang="tr-TR" dirty="0" smtClean="0"/>
              <a:t>yapan </a:t>
            </a:r>
            <a:r>
              <a:rPr lang="tr-TR" dirty="0" err="1"/>
              <a:t>tabiûn</a:t>
            </a:r>
            <a:r>
              <a:rPr lang="tr-TR" dirty="0"/>
              <a:t> nesli fıkıhçılarına aktarmışlardır.</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p>
        </p:txBody>
      </p:sp>
      <p:sp>
        <p:nvSpPr>
          <p:cNvPr id="3" name="İçerik Yer Tutucusu 2"/>
          <p:cNvSpPr>
            <a:spLocks noGrp="1"/>
          </p:cNvSpPr>
          <p:nvPr>
            <p:ph idx="1"/>
          </p:nvPr>
        </p:nvSpPr>
        <p:spPr/>
        <p:txBody>
          <a:bodyPr>
            <a:normAutofit/>
          </a:bodyPr>
          <a:lstStyle/>
          <a:p>
            <a:pPr>
              <a:lnSpc>
                <a:spcPct val="150000"/>
              </a:lnSpc>
            </a:pPr>
            <a:r>
              <a:rPr lang="tr-TR" dirty="0" smtClean="0"/>
              <a:t>Sonraki </a:t>
            </a:r>
            <a:r>
              <a:rPr lang="tr-TR" dirty="0"/>
              <a:t>aşamalarda muhtelif bölgelerde belirli fakih </a:t>
            </a:r>
            <a:r>
              <a:rPr lang="tr-TR" dirty="0" err="1"/>
              <a:t>sahabileri</a:t>
            </a:r>
            <a:r>
              <a:rPr lang="tr-TR" dirty="0"/>
              <a:t> hoca olarak kabul eden </a:t>
            </a:r>
            <a:r>
              <a:rPr lang="tr-TR" dirty="0" err="1"/>
              <a:t>ekolleşmeler</a:t>
            </a:r>
            <a:r>
              <a:rPr lang="tr-TR" dirty="0"/>
              <a:t> görülecektir. Bu anlamda çeşitli bölgelerde </a:t>
            </a:r>
            <a:r>
              <a:rPr lang="tr-TR" dirty="0" smtClean="0"/>
              <a:t>bazı </a:t>
            </a:r>
            <a:r>
              <a:rPr lang="tr-TR" dirty="0" err="1"/>
              <a:t>sahabilerin</a:t>
            </a:r>
            <a:r>
              <a:rPr lang="tr-TR" dirty="0"/>
              <a:t> öne çıktığı görülmektedir. </a:t>
            </a:r>
            <a:r>
              <a:rPr lang="tr-TR" b="1" dirty="0" smtClean="0">
                <a:solidFill>
                  <a:srgbClr val="00B050"/>
                </a:solidFill>
              </a:rPr>
              <a:t>Örneğin; </a:t>
            </a:r>
            <a:r>
              <a:rPr lang="tr-TR" dirty="0" smtClean="0"/>
              <a:t>Mekke’de </a:t>
            </a:r>
            <a:r>
              <a:rPr lang="tr-TR" dirty="0" err="1"/>
              <a:t>İbn</a:t>
            </a:r>
            <a:r>
              <a:rPr lang="tr-TR" dirty="0"/>
              <a:t> Abbas, </a:t>
            </a:r>
            <a:r>
              <a:rPr lang="tr-TR" dirty="0" err="1"/>
              <a:t>Kûfe’de</a:t>
            </a:r>
            <a:r>
              <a:rPr lang="tr-TR" dirty="0"/>
              <a:t> Abdullah b. </a:t>
            </a:r>
            <a:r>
              <a:rPr lang="tr-TR" dirty="0" err="1"/>
              <a:t>Mesud</a:t>
            </a:r>
            <a:r>
              <a:rPr lang="tr-TR" dirty="0"/>
              <a:t>, Medine’de </a:t>
            </a:r>
            <a:r>
              <a:rPr lang="tr-TR" dirty="0" err="1"/>
              <a:t>Zeyd</a:t>
            </a:r>
            <a:r>
              <a:rPr lang="tr-TR" dirty="0"/>
              <a:t> b. Sabit ve </a:t>
            </a:r>
            <a:r>
              <a:rPr lang="tr-TR" dirty="0" err="1"/>
              <a:t>İbn</a:t>
            </a:r>
            <a:r>
              <a:rPr lang="tr-TR" dirty="0"/>
              <a:t> Ömer gibi fakih </a:t>
            </a:r>
            <a:r>
              <a:rPr lang="tr-TR" dirty="0" err="1" smtClean="0"/>
              <a:t>sahabiler</a:t>
            </a:r>
            <a:r>
              <a:rPr lang="tr-TR" dirty="0" smtClean="0"/>
              <a:t>, </a:t>
            </a:r>
            <a:r>
              <a:rPr lang="tr-TR" dirty="0"/>
              <a:t>gerek fetva hususunda gerekse fıkhi birikimin </a:t>
            </a:r>
            <a:r>
              <a:rPr lang="tr-TR" dirty="0" smtClean="0"/>
              <a:t>aktarılması konusunda </a:t>
            </a:r>
            <a:r>
              <a:rPr lang="tr-TR" dirty="0"/>
              <a:t>önemli rol oynamışlardır.</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a:t>Sahabe döneminde fıkhın ilk kaynağını doğal olarak </a:t>
            </a:r>
            <a:r>
              <a:rPr lang="tr-TR" dirty="0" err="1"/>
              <a:t>nasslar</a:t>
            </a:r>
            <a:r>
              <a:rPr lang="tr-TR" dirty="0"/>
              <a:t>, yani </a:t>
            </a:r>
            <a:r>
              <a:rPr lang="tr-TR" dirty="0" err="1"/>
              <a:t>Kitab</a:t>
            </a:r>
            <a:r>
              <a:rPr lang="tr-TR" dirty="0"/>
              <a:t> ve Sünnet oluşturuyordu. Fıkhi bir mesele ile karşılaşan </a:t>
            </a:r>
            <a:r>
              <a:rPr lang="tr-TR" dirty="0" err="1"/>
              <a:t>sahabinin</a:t>
            </a:r>
            <a:r>
              <a:rPr lang="tr-TR" dirty="0"/>
              <a:t> ilk araştırdığı </a:t>
            </a:r>
            <a:r>
              <a:rPr lang="tr-TR" dirty="0" smtClean="0"/>
              <a:t>husus, </a:t>
            </a:r>
            <a:r>
              <a:rPr lang="tr-TR" dirty="0"/>
              <a:t>konuyla ilgili bir nassın </a:t>
            </a:r>
            <a:r>
              <a:rPr lang="tr-TR" dirty="0" smtClean="0"/>
              <a:t>bulunup bulunmadığıydı</a:t>
            </a:r>
            <a:r>
              <a:rPr lang="tr-TR" dirty="0"/>
              <a:t>. Konuyla ilgili nassa ulaşılamadığında meselenin çözümü için </a:t>
            </a:r>
            <a:r>
              <a:rPr lang="tr-TR" dirty="0" err="1"/>
              <a:t>ictihad</a:t>
            </a:r>
            <a:r>
              <a:rPr lang="tr-TR" dirty="0"/>
              <a:t> yapılıyordu. Hz. Peygamber döneminin aksine, sahabe </a:t>
            </a:r>
            <a:r>
              <a:rPr lang="tr-TR" dirty="0" smtClean="0"/>
              <a:t>döneminde </a:t>
            </a:r>
            <a:r>
              <a:rPr lang="tr-TR" dirty="0" err="1"/>
              <a:t>ictihad</a:t>
            </a:r>
            <a:r>
              <a:rPr lang="tr-TR" dirty="0"/>
              <a:t> bağımsız bir fıkıh kaynağı olarak </a:t>
            </a:r>
            <a:r>
              <a:rPr lang="tr-TR" dirty="0" err="1"/>
              <a:t>nassların</a:t>
            </a:r>
            <a:r>
              <a:rPr lang="tr-TR" dirty="0"/>
              <a:t> yanında yer alıyordu. Dolayısıyla sahabe döneminde İslam fıkhının üç kaynağı vardır: </a:t>
            </a:r>
            <a:r>
              <a:rPr lang="tr-TR" b="1" dirty="0" err="1">
                <a:solidFill>
                  <a:srgbClr val="00B050"/>
                </a:solidFill>
              </a:rPr>
              <a:t>Kitab</a:t>
            </a:r>
            <a:r>
              <a:rPr lang="tr-TR" b="1" dirty="0">
                <a:solidFill>
                  <a:srgbClr val="00B050"/>
                </a:solidFill>
              </a:rPr>
              <a:t>, Sünnet </a:t>
            </a:r>
            <a:r>
              <a:rPr lang="tr-TR" dirty="0"/>
              <a:t>ve</a:t>
            </a:r>
            <a:r>
              <a:rPr lang="tr-TR" b="1" dirty="0">
                <a:solidFill>
                  <a:srgbClr val="00B050"/>
                </a:solidFill>
              </a:rPr>
              <a:t> </a:t>
            </a:r>
            <a:r>
              <a:rPr lang="tr-TR" b="1" dirty="0" err="1">
                <a:solidFill>
                  <a:srgbClr val="00B050"/>
                </a:solidFill>
              </a:rPr>
              <a:t>İctihad</a:t>
            </a:r>
            <a:r>
              <a:rPr lang="tr-TR" dirty="0"/>
              <a:t>.</a:t>
            </a:r>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Sahabe döneminde </a:t>
            </a:r>
            <a:r>
              <a:rPr lang="tr-TR" dirty="0" err="1" smtClean="0"/>
              <a:t>ictihad</a:t>
            </a:r>
            <a:r>
              <a:rPr lang="tr-TR" dirty="0" smtClean="0"/>
              <a:t>, </a:t>
            </a:r>
            <a:r>
              <a:rPr lang="tr-TR" dirty="0" err="1"/>
              <a:t>nassların</a:t>
            </a:r>
            <a:r>
              <a:rPr lang="tr-TR" dirty="0"/>
              <a:t> yanında müstakil bir fıkıh kaynağı niteliği taşımaktaydı. Bu dönemde </a:t>
            </a:r>
            <a:r>
              <a:rPr lang="tr-TR" dirty="0" err="1"/>
              <a:t>ictihad</a:t>
            </a:r>
            <a:r>
              <a:rPr lang="tr-TR" dirty="0"/>
              <a:t> faaliyetlerinin taşıdığı bazı özellikler </a:t>
            </a:r>
            <a:r>
              <a:rPr lang="tr-TR" dirty="0" smtClean="0"/>
              <a:t>şunlardı:</a:t>
            </a:r>
            <a:endParaRPr lang="tr-TR" dirty="0"/>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endParaRPr lang="tr-TR" dirty="0"/>
          </a:p>
        </p:txBody>
      </p:sp>
      <p:sp>
        <p:nvSpPr>
          <p:cNvPr id="3" name="İçerik Yer Tutucusu 2"/>
          <p:cNvSpPr>
            <a:spLocks noGrp="1"/>
          </p:cNvSpPr>
          <p:nvPr>
            <p:ph idx="1"/>
          </p:nvPr>
        </p:nvSpPr>
        <p:spPr/>
        <p:txBody>
          <a:bodyPr>
            <a:normAutofit fontScale="92500" lnSpcReduction="10000"/>
          </a:bodyPr>
          <a:lstStyle/>
          <a:p>
            <a:pPr>
              <a:lnSpc>
                <a:spcPct val="150000"/>
              </a:lnSpc>
            </a:pPr>
            <a:r>
              <a:rPr lang="tr-TR" b="1" dirty="0" err="1" smtClean="0">
                <a:solidFill>
                  <a:srgbClr val="00B050"/>
                </a:solidFill>
              </a:rPr>
              <a:t>İctihad</a:t>
            </a:r>
            <a:r>
              <a:rPr lang="tr-TR" b="1" dirty="0" smtClean="0">
                <a:solidFill>
                  <a:srgbClr val="00B050"/>
                </a:solidFill>
              </a:rPr>
              <a:t>,</a:t>
            </a:r>
            <a:r>
              <a:rPr lang="tr-TR" dirty="0" smtClean="0"/>
              <a:t> geniş </a:t>
            </a:r>
            <a:r>
              <a:rPr lang="tr-TR" dirty="0"/>
              <a:t>bir şekilde uygulanmış ve teşvik </a:t>
            </a:r>
            <a:r>
              <a:rPr lang="tr-TR" dirty="0" smtClean="0"/>
              <a:t>edilmiştir.</a:t>
            </a:r>
          </a:p>
          <a:p>
            <a:pPr>
              <a:lnSpc>
                <a:spcPct val="150000"/>
              </a:lnSpc>
            </a:pPr>
            <a:r>
              <a:rPr lang="tr-TR" dirty="0" smtClean="0"/>
              <a:t>Sahabe </a:t>
            </a:r>
            <a:r>
              <a:rPr lang="tr-TR" dirty="0" err="1"/>
              <a:t>ictihad</a:t>
            </a:r>
            <a:r>
              <a:rPr lang="tr-TR" dirty="0"/>
              <a:t> sonucu ulaşılan hükümleri, </a:t>
            </a:r>
            <a:r>
              <a:rPr lang="tr-TR" dirty="0" err="1"/>
              <a:t>nassların</a:t>
            </a:r>
            <a:r>
              <a:rPr lang="tr-TR" dirty="0"/>
              <a:t> açık hükümleriyle bağlayıcılık açısından aynı derecede tutmamış, bu hususu ısrarla </a:t>
            </a:r>
            <a:r>
              <a:rPr lang="tr-TR" dirty="0" smtClean="0"/>
              <a:t>vurgulamıştır.</a:t>
            </a:r>
          </a:p>
          <a:p>
            <a:pPr>
              <a:lnSpc>
                <a:spcPct val="150000"/>
              </a:lnSpc>
            </a:pPr>
            <a:r>
              <a:rPr lang="tr-TR" dirty="0" smtClean="0"/>
              <a:t>Bu </a:t>
            </a:r>
            <a:r>
              <a:rPr lang="tr-TR" dirty="0"/>
              <a:t>dönemde, belli illet ve hikmetlere dayandığı düşünülen </a:t>
            </a:r>
            <a:r>
              <a:rPr lang="tr-TR" dirty="0" err="1"/>
              <a:t>nassların</a:t>
            </a:r>
            <a:r>
              <a:rPr lang="tr-TR" dirty="0"/>
              <a:t>, zamanın ve şartların etkisi sonucu illetlerinde bir değişme yaşandığı kanısıyla, </a:t>
            </a:r>
            <a:r>
              <a:rPr lang="tr-TR" dirty="0" err="1"/>
              <a:t>amaçsal</a:t>
            </a:r>
            <a:r>
              <a:rPr lang="tr-TR" dirty="0"/>
              <a:t> yoruma tabi tutuldukları </a:t>
            </a:r>
            <a:r>
              <a:rPr lang="tr-TR" dirty="0" smtClean="0"/>
              <a:t>görülmektedir.</a:t>
            </a:r>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endParaRPr lang="tr-TR" b="1" dirty="0">
              <a:solidFill>
                <a:schemeClr val="accent2">
                  <a:lumMod val="75000"/>
                </a:schemeClr>
              </a:solidFill>
            </a:endParaRPr>
          </a:p>
        </p:txBody>
      </p:sp>
      <p:sp>
        <p:nvSpPr>
          <p:cNvPr id="3" name="İçerik Yer Tutucusu 2"/>
          <p:cNvSpPr>
            <a:spLocks noGrp="1"/>
          </p:cNvSpPr>
          <p:nvPr>
            <p:ph idx="1"/>
          </p:nvPr>
        </p:nvSpPr>
        <p:spPr/>
        <p:txBody>
          <a:bodyPr/>
          <a:lstStyle/>
          <a:p>
            <a:pPr>
              <a:lnSpc>
                <a:spcPct val="150000"/>
              </a:lnSpc>
            </a:pPr>
            <a:r>
              <a:rPr lang="tr-TR" dirty="0"/>
              <a:t>Sahabe dönemi fakihleri </a:t>
            </a:r>
            <a:r>
              <a:rPr lang="tr-TR" dirty="0" err="1"/>
              <a:t>nass</a:t>
            </a:r>
            <a:r>
              <a:rPr lang="tr-TR" dirty="0"/>
              <a:t> bulunmayan konularda çözüme ulaşmak için </a:t>
            </a:r>
            <a:r>
              <a:rPr lang="tr-TR" dirty="0" err="1"/>
              <a:t>ictihad</a:t>
            </a:r>
            <a:r>
              <a:rPr lang="tr-TR" dirty="0"/>
              <a:t> etmişlerdir. Bu hususta kendilerine rehberlik eden ana unsur, Hz. Peygamber’le birlikte olmanın, onun fıkhi konulardaki yaklaşım tarzına tanık olmanın kazandırdığı meleke olmuştur.</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p>
        </p:txBody>
      </p:sp>
      <p:sp>
        <p:nvSpPr>
          <p:cNvPr id="3" name="İçerik Yer Tutucusu 2"/>
          <p:cNvSpPr>
            <a:spLocks noGrp="1"/>
          </p:cNvSpPr>
          <p:nvPr>
            <p:ph idx="1"/>
          </p:nvPr>
        </p:nvSpPr>
        <p:spPr/>
        <p:txBody>
          <a:bodyPr/>
          <a:lstStyle/>
          <a:p>
            <a:pPr>
              <a:lnSpc>
                <a:spcPct val="150000"/>
              </a:lnSpc>
            </a:pPr>
            <a:r>
              <a:rPr lang="tr-TR" dirty="0"/>
              <a:t>Sahabe dönemi fakihleri görüş birliğine ulaştıkları konuların yanı sıra birçok meselede ihtilafa </a:t>
            </a:r>
            <a:r>
              <a:rPr lang="tr-TR" dirty="0" smtClean="0"/>
              <a:t>düşmüşlerdir.</a:t>
            </a:r>
          </a:p>
          <a:p>
            <a:pPr>
              <a:lnSpc>
                <a:spcPct val="150000"/>
              </a:lnSpc>
            </a:pPr>
            <a:r>
              <a:rPr lang="tr-TR" dirty="0" smtClean="0"/>
              <a:t>Görüş </a:t>
            </a:r>
            <a:r>
              <a:rPr lang="tr-TR" dirty="0"/>
              <a:t>ayrılıklarının sebeplerini başlıca </a:t>
            </a:r>
            <a:r>
              <a:rPr lang="tr-TR" b="1" dirty="0">
                <a:solidFill>
                  <a:srgbClr val="00B050"/>
                </a:solidFill>
              </a:rPr>
              <a:t>üç grupta </a:t>
            </a:r>
            <a:r>
              <a:rPr lang="tr-TR" dirty="0"/>
              <a:t>toplamak mümkündür:</a:t>
            </a:r>
            <a:endParaRPr lang="tr-TR" dirty="0" smtClean="0"/>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a:t>
            </a:r>
          </a:p>
        </p:txBody>
      </p:sp>
      <p:sp>
        <p:nvSpPr>
          <p:cNvPr id="3" name="İçerik Yer Tutucusu 2"/>
          <p:cNvSpPr>
            <a:spLocks noGrp="1"/>
          </p:cNvSpPr>
          <p:nvPr>
            <p:ph idx="1"/>
          </p:nvPr>
        </p:nvSpPr>
        <p:spPr/>
        <p:txBody>
          <a:bodyPr>
            <a:normAutofit/>
          </a:bodyPr>
          <a:lstStyle/>
          <a:p>
            <a:pPr>
              <a:lnSpc>
                <a:spcPct val="130000"/>
              </a:lnSpc>
            </a:pPr>
            <a:r>
              <a:rPr lang="tr-TR" dirty="0"/>
              <a:t>Kur’an ve Sünnet </a:t>
            </a:r>
            <a:r>
              <a:rPr lang="tr-TR" dirty="0" err="1" smtClean="0"/>
              <a:t>nassları</a:t>
            </a:r>
            <a:r>
              <a:rPr lang="tr-TR" dirty="0" smtClean="0"/>
              <a:t>, </a:t>
            </a:r>
            <a:r>
              <a:rPr lang="tr-TR" dirty="0"/>
              <a:t>delalet </a:t>
            </a:r>
            <a:r>
              <a:rPr lang="tr-TR" dirty="0" smtClean="0"/>
              <a:t>açısından </a:t>
            </a:r>
            <a:r>
              <a:rPr lang="tr-TR" dirty="0"/>
              <a:t>her zaman aynı kesinliğe sahip değildir</a:t>
            </a:r>
            <a:r>
              <a:rPr lang="tr-TR" dirty="0" smtClean="0"/>
              <a:t>.</a:t>
            </a:r>
          </a:p>
          <a:p>
            <a:pPr>
              <a:lnSpc>
                <a:spcPct val="130000"/>
              </a:lnSpc>
            </a:pPr>
            <a:r>
              <a:rPr lang="tr-TR" dirty="0" err="1" smtClean="0"/>
              <a:t>Sahabilerin</a:t>
            </a:r>
            <a:r>
              <a:rPr lang="tr-TR" dirty="0" smtClean="0"/>
              <a:t> </a:t>
            </a:r>
            <a:r>
              <a:rPr lang="tr-TR" dirty="0"/>
              <a:t>sünnet konusundaki birikimi aynı seviyede değildi</a:t>
            </a:r>
            <a:r>
              <a:rPr lang="tr-TR" dirty="0" smtClean="0"/>
              <a:t>.</a:t>
            </a:r>
          </a:p>
          <a:p>
            <a:pPr>
              <a:lnSpc>
                <a:spcPct val="130000"/>
              </a:lnSpc>
            </a:pPr>
            <a:r>
              <a:rPr lang="tr-TR" dirty="0" smtClean="0"/>
              <a:t>Her </a:t>
            </a:r>
            <a:r>
              <a:rPr lang="tr-TR" dirty="0" err="1"/>
              <a:t>sahabinin</a:t>
            </a:r>
            <a:r>
              <a:rPr lang="tr-TR" dirty="0"/>
              <a:t> zihin yapısının ve fıkhi melekesinin farklı </a:t>
            </a:r>
            <a:r>
              <a:rPr lang="tr-TR" dirty="0" smtClean="0"/>
              <a:t>olması, </a:t>
            </a:r>
            <a:r>
              <a:rPr lang="tr-TR" dirty="0"/>
              <a:t>ister istemez </a:t>
            </a:r>
            <a:r>
              <a:rPr lang="tr-TR" dirty="0" err="1"/>
              <a:t>ictihadi</a:t>
            </a:r>
            <a:r>
              <a:rPr lang="tr-TR" dirty="0"/>
              <a:t> konularda görüş ayrılığını da beraberinde getirmiştir. </a:t>
            </a:r>
            <a:r>
              <a:rPr lang="tr-TR" dirty="0" smtClean="0"/>
              <a:t>Elbette bu </a:t>
            </a:r>
            <a:r>
              <a:rPr lang="tr-TR" dirty="0"/>
              <a:t>hususta sosyal çevre farkı da etkili </a:t>
            </a:r>
            <a:r>
              <a:rPr lang="tr-TR" dirty="0" smtClean="0"/>
              <a:t>olmuştur.</a:t>
            </a:r>
            <a:endParaRPr lang="tr-TR" dirty="0"/>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Sahabe Dönemi </a:t>
            </a:r>
            <a:r>
              <a:rPr lang="tr-TR" b="1" dirty="0">
                <a:solidFill>
                  <a:srgbClr val="C00000"/>
                </a:solidFill>
              </a:rPr>
              <a:t>Fıkhının Temel Özellikleri</a:t>
            </a:r>
          </a:p>
        </p:txBody>
      </p:sp>
      <p:sp>
        <p:nvSpPr>
          <p:cNvPr id="3" name="İçerik Yer Tutucusu 2"/>
          <p:cNvSpPr>
            <a:spLocks noGrp="1"/>
          </p:cNvSpPr>
          <p:nvPr>
            <p:ph idx="1"/>
          </p:nvPr>
        </p:nvSpPr>
        <p:spPr/>
        <p:txBody>
          <a:bodyPr>
            <a:normAutofit lnSpcReduction="10000"/>
          </a:bodyPr>
          <a:lstStyle/>
          <a:p>
            <a:pPr>
              <a:lnSpc>
                <a:spcPct val="150000"/>
              </a:lnSpc>
            </a:pPr>
            <a:r>
              <a:rPr lang="tr-TR" dirty="0"/>
              <a:t>Sahabe dönemindeki fıkhi faaliyetler sonraki döneme de etki eden bazı özellikler taşımaktadır. </a:t>
            </a:r>
            <a:r>
              <a:rPr lang="tr-TR" dirty="0" smtClean="0"/>
              <a:t>Öncelikle, bu </a:t>
            </a:r>
            <a:r>
              <a:rPr lang="tr-TR" dirty="0"/>
              <a:t>dönemde Kur’an ve Sünnet </a:t>
            </a:r>
            <a:r>
              <a:rPr lang="tr-TR" dirty="0" err="1"/>
              <a:t>nassları</a:t>
            </a:r>
            <a:r>
              <a:rPr lang="tr-TR" dirty="0"/>
              <a:t> fıkhi açıdan yorumlanmış, </a:t>
            </a:r>
            <a:r>
              <a:rPr lang="tr-TR" dirty="0" smtClean="0"/>
              <a:t>böylece sonraki </a:t>
            </a:r>
            <a:r>
              <a:rPr lang="tr-TR" dirty="0"/>
              <a:t>dönemlere intikal edecek bir birikim meydana </a:t>
            </a:r>
            <a:r>
              <a:rPr lang="tr-TR" dirty="0" smtClean="0"/>
              <a:t>getirilmiştir.</a:t>
            </a:r>
          </a:p>
          <a:p>
            <a:pPr>
              <a:lnSpc>
                <a:spcPct val="150000"/>
              </a:lnSpc>
            </a:pPr>
            <a:r>
              <a:rPr lang="tr-TR" dirty="0" smtClean="0"/>
              <a:t>Sahabe </a:t>
            </a:r>
            <a:r>
              <a:rPr lang="tr-TR" dirty="0" err="1"/>
              <a:t>müctehidleri</a:t>
            </a:r>
            <a:r>
              <a:rPr lang="tr-TR" dirty="0"/>
              <a:t> bu yorumlama sırasında kendi </a:t>
            </a:r>
            <a:r>
              <a:rPr lang="tr-TR" dirty="0" smtClean="0"/>
              <a:t>dil </a:t>
            </a:r>
            <a:r>
              <a:rPr lang="tr-TR" dirty="0"/>
              <a:t>bilgileri ve fıkıh nosyonlarının yanı sıra, </a:t>
            </a:r>
            <a:r>
              <a:rPr lang="tr-TR" dirty="0" err="1"/>
              <a:t>nüzûl</a:t>
            </a:r>
            <a:r>
              <a:rPr lang="tr-TR" dirty="0"/>
              <a:t> ve </a:t>
            </a:r>
            <a:r>
              <a:rPr lang="tr-TR" dirty="0" err="1"/>
              <a:t>vürûd</a:t>
            </a:r>
            <a:r>
              <a:rPr lang="tr-TR" dirty="0"/>
              <a:t> sebeplerini ihtiva eden nakli malzemeden de yararlanmışlardır. </a:t>
            </a:r>
          </a:p>
        </p:txBody>
      </p:sp>
    </p:spTree>
    <p:extLst>
      <p:ext uri="{BB962C8B-B14F-4D97-AF65-F5344CB8AC3E}">
        <p14:creationId xmlns:p14="http://schemas.microsoft.com/office/powerpoint/2010/main" val="58608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Sahabe Dönemi Fıkhının Temel Özellikleri</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err="1"/>
              <a:t>Nassların</a:t>
            </a:r>
            <a:r>
              <a:rPr lang="tr-TR" dirty="0"/>
              <a:t> fıkhi yorumunun yanında, sahabe fetvaları da tespit edilerek sonraki dönemler için kaynak teşkil etmiştir. Dönemin diğer önemli özelliği de siyasi gruplaşmanın fıkhi anlayış üzerindeki tezahürleridir. Dört halife devrinin sonlarında yaşanan siyasi karışıklıkların akabinde Hariciler, Şia ve Ehli Sünnet olmak üzere başlıca üç fırka ortaya çıkmıştır. İslam </a:t>
            </a:r>
            <a:r>
              <a:rPr lang="tr-TR" dirty="0" err="1" smtClean="0"/>
              <a:t>fıkhınin</a:t>
            </a:r>
            <a:r>
              <a:rPr lang="tr-TR" dirty="0" smtClean="0"/>
              <a:t> </a:t>
            </a:r>
            <a:r>
              <a:rPr lang="tr-TR" dirty="0"/>
              <a:t>oluşum sürecinde etkili olan fıkhi faaliyet de bu ana bünye içerisinde, sahabe kuşağından sonra </a:t>
            </a:r>
            <a:r>
              <a:rPr lang="tr-TR" dirty="0" err="1"/>
              <a:t>tabiûn</a:t>
            </a:r>
            <a:r>
              <a:rPr lang="tr-TR" dirty="0"/>
              <a:t> neslinde devam etmiştir.</a:t>
            </a:r>
            <a:endParaRPr lang="tr-TR" b="1" dirty="0" smtClean="0">
              <a:solidFill>
                <a:srgbClr val="00B050"/>
              </a:solidFill>
            </a:endParaRPr>
          </a:p>
        </p:txBody>
      </p:sp>
    </p:spTree>
    <p:extLst>
      <p:ext uri="{BB962C8B-B14F-4D97-AF65-F5344CB8AC3E}">
        <p14:creationId xmlns:p14="http://schemas.microsoft.com/office/powerpoint/2010/main" val="386626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p>
        </p:txBody>
      </p:sp>
      <p:sp>
        <p:nvSpPr>
          <p:cNvPr id="3" name="İçerik Yer Tutucusu 2"/>
          <p:cNvSpPr>
            <a:spLocks noGrp="1"/>
          </p:cNvSpPr>
          <p:nvPr>
            <p:ph idx="1"/>
          </p:nvPr>
        </p:nvSpPr>
        <p:spPr/>
        <p:txBody>
          <a:bodyPr>
            <a:normAutofit/>
          </a:bodyPr>
          <a:lstStyle/>
          <a:p>
            <a:pPr marL="0" indent="0">
              <a:buNone/>
            </a:pPr>
            <a:r>
              <a:rPr lang="tr-TR" b="1" dirty="0">
                <a:solidFill>
                  <a:srgbClr val="00B050"/>
                </a:solidFill>
              </a:rPr>
              <a:t>4</a:t>
            </a:r>
            <a:r>
              <a:rPr lang="tr-TR" b="1" dirty="0" smtClean="0">
                <a:solidFill>
                  <a:srgbClr val="00B050"/>
                </a:solidFill>
              </a:rPr>
              <a:t>. Soru</a:t>
            </a:r>
          </a:p>
          <a:p>
            <a:pPr marL="0" indent="0">
              <a:lnSpc>
                <a:spcPct val="120000"/>
              </a:lnSpc>
              <a:buNone/>
            </a:pPr>
            <a:r>
              <a:rPr lang="tr-TR" dirty="0" smtClean="0"/>
              <a:t>Bu ilim; </a:t>
            </a:r>
            <a:r>
              <a:rPr lang="tr-TR" dirty="0"/>
              <a:t>Hz. Peygamber, sahabe, </a:t>
            </a:r>
            <a:r>
              <a:rPr lang="tr-TR" dirty="0" err="1"/>
              <a:t>tabiûn</a:t>
            </a:r>
            <a:r>
              <a:rPr lang="tr-TR" dirty="0"/>
              <a:t> dönemlerinde hazırlık </a:t>
            </a:r>
            <a:r>
              <a:rPr lang="tr-TR" dirty="0" smtClean="0"/>
              <a:t>safhasını tamamlamıştır</a:t>
            </a:r>
            <a:r>
              <a:rPr lang="tr-TR" dirty="0"/>
              <a:t>. </a:t>
            </a:r>
            <a:r>
              <a:rPr lang="tr-TR" dirty="0" err="1"/>
              <a:t>Müctehid</a:t>
            </a:r>
            <a:r>
              <a:rPr lang="tr-TR" dirty="0"/>
              <a:t> imamlar döneminde sistemleşmeye </a:t>
            </a:r>
            <a:r>
              <a:rPr lang="tr-TR" dirty="0" smtClean="0"/>
              <a:t>başlamış, mezhep </a:t>
            </a:r>
            <a:r>
              <a:rPr lang="tr-TR" dirty="0"/>
              <a:t>merkezli dönemde ise </a:t>
            </a:r>
            <a:r>
              <a:rPr lang="tr-TR" dirty="0" smtClean="0"/>
              <a:t>olgunlaşmıştır</a:t>
            </a:r>
            <a:r>
              <a:rPr lang="tr-TR" dirty="0" smtClean="0"/>
              <a:t>.</a:t>
            </a:r>
          </a:p>
          <a:p>
            <a:pPr marL="0" indent="0">
              <a:lnSpc>
                <a:spcPct val="120000"/>
              </a:lnSpc>
              <a:buNone/>
            </a:pPr>
            <a:r>
              <a:rPr lang="tr-TR" b="1" dirty="0" smtClean="0"/>
              <a:t>Bu metinde </a:t>
            </a:r>
            <a:r>
              <a:rPr lang="tr-TR" b="1" dirty="0"/>
              <a:t>aşağıdaki ilimlerden hangisinin doğuşu ve </a:t>
            </a:r>
            <a:r>
              <a:rPr lang="tr-TR" b="1" dirty="0" smtClean="0"/>
              <a:t>gelişimi özetlenmektedir?</a:t>
            </a:r>
            <a:endParaRPr lang="tr-TR" dirty="0" smtClean="0"/>
          </a:p>
          <a:p>
            <a:pPr marL="0" indent="0">
              <a:lnSpc>
                <a:spcPct val="120000"/>
              </a:lnSpc>
              <a:buNone/>
            </a:pPr>
            <a:r>
              <a:rPr lang="tr-TR" dirty="0" smtClean="0"/>
              <a:t>a) </a:t>
            </a:r>
            <a:r>
              <a:rPr lang="tr-TR" dirty="0"/>
              <a:t>Fıkıh Usulü </a:t>
            </a:r>
            <a:r>
              <a:rPr lang="tr-TR" dirty="0" smtClean="0"/>
              <a:t>b) </a:t>
            </a:r>
            <a:r>
              <a:rPr lang="tr-TR" dirty="0"/>
              <a:t>Fıkıh c</a:t>
            </a:r>
            <a:r>
              <a:rPr lang="tr-TR" dirty="0" smtClean="0"/>
              <a:t>) </a:t>
            </a:r>
            <a:r>
              <a:rPr lang="tr-TR" dirty="0"/>
              <a:t>Kelam </a:t>
            </a:r>
            <a:r>
              <a:rPr lang="tr-TR" dirty="0" smtClean="0"/>
              <a:t>d) </a:t>
            </a:r>
            <a:r>
              <a:rPr lang="tr-TR" dirty="0"/>
              <a:t>Mezhepler Tarihi </a:t>
            </a:r>
            <a:r>
              <a:rPr lang="tr-TR" dirty="0" smtClean="0"/>
              <a:t>e) </a:t>
            </a:r>
            <a:r>
              <a:rPr lang="tr-TR" dirty="0"/>
              <a:t>Tasavvuf</a:t>
            </a:r>
          </a:p>
        </p:txBody>
      </p:sp>
    </p:spTree>
    <p:extLst>
      <p:ext uri="{BB962C8B-B14F-4D97-AF65-F5344CB8AC3E}">
        <p14:creationId xmlns:p14="http://schemas.microsoft.com/office/powerpoint/2010/main" val="48870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normAutofit/>
          </a:bodyPr>
          <a:lstStyle/>
          <a:p>
            <a:pPr marL="0" indent="0">
              <a:buNone/>
            </a:pPr>
            <a:r>
              <a:rPr lang="tr-TR" b="1" dirty="0" smtClean="0">
                <a:solidFill>
                  <a:srgbClr val="00B050"/>
                </a:solidFill>
              </a:rPr>
              <a:t>5. Soru</a:t>
            </a:r>
          </a:p>
          <a:p>
            <a:pPr marL="0" indent="0">
              <a:buNone/>
            </a:pPr>
            <a:r>
              <a:rPr lang="tr-TR" dirty="0" smtClean="0"/>
              <a:t>• </a:t>
            </a:r>
            <a:r>
              <a:rPr lang="tr-TR" dirty="0" err="1" smtClean="0"/>
              <a:t>İctihad</a:t>
            </a:r>
            <a:r>
              <a:rPr lang="tr-TR" dirty="0" smtClean="0"/>
              <a:t>, </a:t>
            </a:r>
            <a:r>
              <a:rPr lang="tr-TR" dirty="0"/>
              <a:t>geniş bir şekilde uygulanmış ve teşvik edilmiştir. </a:t>
            </a:r>
            <a:r>
              <a:rPr lang="tr-TR" dirty="0" smtClean="0"/>
              <a:t>Bu </a:t>
            </a:r>
            <a:r>
              <a:rPr lang="tr-TR" dirty="0"/>
              <a:t>dönem fıkıhçıları </a:t>
            </a:r>
            <a:r>
              <a:rPr lang="tr-TR" dirty="0" err="1"/>
              <a:t>ictihad</a:t>
            </a:r>
            <a:r>
              <a:rPr lang="tr-TR" dirty="0"/>
              <a:t> sonucu ulaşılan hükümleri, </a:t>
            </a:r>
            <a:r>
              <a:rPr lang="tr-TR" dirty="0" err="1"/>
              <a:t>nassların</a:t>
            </a:r>
            <a:r>
              <a:rPr lang="tr-TR" dirty="0"/>
              <a:t> açık hükümleriyle bağlayıcılık açısından aynı derecede tutmamış, bu hususu ısrarla vurgulamıştır</a:t>
            </a:r>
            <a:r>
              <a:rPr lang="tr-TR" dirty="0" smtClean="0"/>
              <a:t>.</a:t>
            </a:r>
          </a:p>
          <a:p>
            <a:pPr marL="0" indent="0">
              <a:buNone/>
            </a:pPr>
            <a:r>
              <a:rPr lang="tr-TR" dirty="0" smtClean="0"/>
              <a:t>• </a:t>
            </a:r>
            <a:r>
              <a:rPr lang="tr-TR" dirty="0"/>
              <a:t>Bu dönemde, belli illet ve hikmetlere dayandığı düşünülen </a:t>
            </a:r>
            <a:r>
              <a:rPr lang="tr-TR" dirty="0" err="1"/>
              <a:t>nassların</a:t>
            </a:r>
            <a:r>
              <a:rPr lang="tr-TR" dirty="0"/>
              <a:t>, zamanın ve şartların etkisi sonucu illetlerinde bir değişme yaşandığı kanısıyla, </a:t>
            </a:r>
            <a:r>
              <a:rPr lang="tr-TR" dirty="0" err="1"/>
              <a:t>amaçsal</a:t>
            </a:r>
            <a:r>
              <a:rPr lang="tr-TR" dirty="0"/>
              <a:t> yoruma tabi tutuldukları görülmektedir. </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a:solidFill>
                  <a:srgbClr val="00B050"/>
                </a:solidFill>
              </a:rPr>
              <a:t>Sıra sizde…</a:t>
            </a:r>
            <a:endParaRPr lang="tr-TR" dirty="0"/>
          </a:p>
        </p:txBody>
      </p:sp>
      <p:sp>
        <p:nvSpPr>
          <p:cNvPr id="3" name="İçerik Yer Tutucusu 2"/>
          <p:cNvSpPr>
            <a:spLocks noGrp="1"/>
          </p:cNvSpPr>
          <p:nvPr>
            <p:ph idx="1"/>
          </p:nvPr>
        </p:nvSpPr>
        <p:spPr/>
        <p:txBody>
          <a:bodyPr>
            <a:normAutofit/>
          </a:bodyPr>
          <a:lstStyle/>
          <a:p>
            <a:r>
              <a:rPr lang="tr-TR" b="1" dirty="0" err="1"/>
              <a:t>İctihad</a:t>
            </a:r>
            <a:r>
              <a:rPr lang="tr-TR" b="1" dirty="0"/>
              <a:t> faaliyetlerinin taşıdığı bazı özellikleri verilen fıkıh dönemi aşağıdakilerden </a:t>
            </a:r>
            <a:r>
              <a:rPr lang="tr-TR" b="1" dirty="0" smtClean="0"/>
              <a:t>hangisidir?</a:t>
            </a:r>
          </a:p>
          <a:p>
            <a:pPr marL="514350" indent="-514350">
              <a:buAutoNum type="alphaLcParenR"/>
            </a:pPr>
            <a:r>
              <a:rPr lang="tr-TR" dirty="0" smtClean="0"/>
              <a:t>Sahabe</a:t>
            </a:r>
          </a:p>
          <a:p>
            <a:pPr marL="514350" indent="-514350">
              <a:buAutoNum type="alphaLcParenR"/>
            </a:pPr>
            <a:r>
              <a:rPr lang="tr-TR" dirty="0" err="1" smtClean="0"/>
              <a:t>Tabiun</a:t>
            </a:r>
            <a:endParaRPr lang="tr-TR" dirty="0"/>
          </a:p>
          <a:p>
            <a:pPr marL="514350" indent="-514350">
              <a:buAutoNum type="alphaLcParenR"/>
            </a:pPr>
            <a:r>
              <a:rPr lang="tr-TR" dirty="0" err="1" smtClean="0"/>
              <a:t>Müctehid</a:t>
            </a:r>
            <a:r>
              <a:rPr lang="tr-TR" dirty="0" smtClean="0"/>
              <a:t> imamlar</a:t>
            </a:r>
          </a:p>
          <a:p>
            <a:pPr marL="514350" indent="-514350">
              <a:buAutoNum type="alphaLcParenR"/>
            </a:pPr>
            <a:r>
              <a:rPr lang="tr-TR" dirty="0" smtClean="0"/>
              <a:t>Mezhep merkezli</a:t>
            </a:r>
          </a:p>
          <a:p>
            <a:pPr marL="514350" indent="-514350">
              <a:buAutoNum type="alphaLcParenR"/>
            </a:pPr>
            <a:r>
              <a:rPr lang="tr-TR" dirty="0" smtClean="0"/>
              <a:t>Kanunlaştırma</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lstStyle/>
          <a:p>
            <a:pPr>
              <a:lnSpc>
                <a:spcPct val="120000"/>
              </a:lnSpc>
            </a:pPr>
            <a:r>
              <a:rPr lang="tr-TR" dirty="0" smtClean="0"/>
              <a:t>Bu derste; fıkıh ilminin doğuşu ve gelişimi üzerinde duracağız.</a:t>
            </a:r>
          </a:p>
          <a:p>
            <a:pPr>
              <a:lnSpc>
                <a:spcPct val="120000"/>
              </a:lnSpc>
            </a:pPr>
            <a:r>
              <a:rPr lang="tr-TR" dirty="0" smtClean="0"/>
              <a:t>Bu çerçevede öncelikle fıkıh ilminin Hz. Peygamber dönemindeki durumundan </a:t>
            </a:r>
            <a:r>
              <a:rPr lang="tr-TR" dirty="0" smtClean="0"/>
              <a:t>bahsedeceğiz</a:t>
            </a:r>
            <a:r>
              <a:rPr lang="tr-TR" dirty="0" smtClean="0"/>
              <a:t>.</a:t>
            </a:r>
          </a:p>
          <a:p>
            <a:pPr>
              <a:lnSpc>
                <a:spcPct val="120000"/>
              </a:lnSpc>
            </a:pPr>
            <a:r>
              <a:rPr lang="tr-TR" dirty="0" smtClean="0"/>
              <a:t>Daha sonra fıkıh ilminin sahabe dönemindeki durumunu ve temel özelliklerini inceleyeceğiz.</a:t>
            </a:r>
          </a:p>
          <a:p>
            <a:pPr>
              <a:lnSpc>
                <a:spcPct val="120000"/>
              </a:lnSpc>
            </a:pPr>
            <a:r>
              <a:rPr lang="tr-TR" dirty="0" smtClean="0"/>
              <a:t>Son olarak ise konuyla ilgili örnek soruları birlikte çözümleyeceğiz.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Fıkıh İlminin Doğuşu ve Gelişimi</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a:t>İslam </a:t>
            </a:r>
            <a:r>
              <a:rPr lang="tr-TR" dirty="0" smtClean="0"/>
              <a:t>fıkhının/hukukunun Hz</a:t>
            </a:r>
            <a:r>
              <a:rPr lang="tr-TR" dirty="0"/>
              <a:t>. Peygamber, sahabe, </a:t>
            </a:r>
            <a:r>
              <a:rPr lang="tr-TR" dirty="0" err="1"/>
              <a:t>tabiûn</a:t>
            </a:r>
            <a:r>
              <a:rPr lang="tr-TR" dirty="0"/>
              <a:t> dönemlerinde hazırlık safhasının </a:t>
            </a:r>
            <a:r>
              <a:rPr lang="tr-TR" dirty="0" smtClean="0"/>
              <a:t>tamamlandığı; </a:t>
            </a:r>
            <a:r>
              <a:rPr lang="tr-TR" dirty="0" err="1"/>
              <a:t>müctehid</a:t>
            </a:r>
            <a:r>
              <a:rPr lang="tr-TR" dirty="0"/>
              <a:t> imamlar döneminde sistemleşmeye başladığı; mezhep merkezli dönemde ise sistemin olgunlaştığı ifade </a:t>
            </a:r>
            <a:r>
              <a:rPr lang="tr-TR" dirty="0" smtClean="0"/>
              <a:t>edilebilir.</a:t>
            </a:r>
          </a:p>
          <a:p>
            <a:pPr>
              <a:lnSpc>
                <a:spcPct val="130000"/>
              </a:lnSpc>
            </a:pPr>
            <a:r>
              <a:rPr lang="tr-TR" dirty="0" smtClean="0"/>
              <a:t>İslam </a:t>
            </a:r>
            <a:r>
              <a:rPr lang="tr-TR" dirty="0"/>
              <a:t>fıkhının </a:t>
            </a:r>
            <a:r>
              <a:rPr lang="tr-TR" dirty="0" err="1"/>
              <a:t>dönemlendirilmesi</a:t>
            </a:r>
            <a:r>
              <a:rPr lang="tr-TR" dirty="0"/>
              <a:t> ise bu sürecin aşamalarını göstermektedir. Dönemler belirlenirken kimileri siyasi iktidarı esas alarak Hz. Peygamber-</a:t>
            </a:r>
            <a:r>
              <a:rPr lang="tr-TR" dirty="0" err="1"/>
              <a:t>Emeviler</a:t>
            </a:r>
            <a:r>
              <a:rPr lang="tr-TR" dirty="0"/>
              <a:t>-Abbasiler şeklinde bir </a:t>
            </a:r>
            <a:r>
              <a:rPr lang="tr-TR" dirty="0" smtClean="0"/>
              <a:t>sınıflama </a:t>
            </a:r>
            <a:r>
              <a:rPr lang="tr-TR" dirty="0"/>
              <a:t>yapmışlardır. </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Doğuşu ve Gelişimi</a:t>
            </a:r>
          </a:p>
        </p:txBody>
      </p:sp>
      <p:sp>
        <p:nvSpPr>
          <p:cNvPr id="3" name="İçerik Yer Tutucusu 2"/>
          <p:cNvSpPr>
            <a:spLocks noGrp="1"/>
          </p:cNvSpPr>
          <p:nvPr>
            <p:ph idx="1"/>
          </p:nvPr>
        </p:nvSpPr>
        <p:spPr/>
        <p:txBody>
          <a:bodyPr>
            <a:normAutofit/>
          </a:bodyPr>
          <a:lstStyle/>
          <a:p>
            <a:pPr>
              <a:lnSpc>
                <a:spcPct val="130000"/>
              </a:lnSpc>
            </a:pPr>
            <a:r>
              <a:rPr lang="tr-TR" dirty="0"/>
              <a:t>Kimileri fıkhı canlı bir organizmaya benzeterek doğuş, gençlik, olgunluk ve ihtiyarlık dönemlerinden söz </a:t>
            </a:r>
            <a:r>
              <a:rPr lang="tr-TR" dirty="0" smtClean="0"/>
              <a:t>etmişlerdir.</a:t>
            </a:r>
          </a:p>
          <a:p>
            <a:pPr>
              <a:lnSpc>
                <a:spcPct val="130000"/>
              </a:lnSpc>
            </a:pPr>
            <a:r>
              <a:rPr lang="tr-TR" dirty="0" smtClean="0"/>
              <a:t>Üçüncü </a:t>
            </a:r>
            <a:r>
              <a:rPr lang="tr-TR" dirty="0"/>
              <a:t>bir yaklaşım olarak </a:t>
            </a:r>
            <a:r>
              <a:rPr lang="tr-TR" dirty="0" smtClean="0"/>
              <a:t>ise fıkhın oluşumuna </a:t>
            </a:r>
            <a:r>
              <a:rPr lang="tr-TR" dirty="0"/>
              <a:t>etki eden kadrodan hareketle Hz. Peygamber-sahabe-</a:t>
            </a:r>
            <a:r>
              <a:rPr lang="tr-TR" dirty="0" err="1"/>
              <a:t>tabiûn</a:t>
            </a:r>
            <a:r>
              <a:rPr lang="tr-TR" dirty="0"/>
              <a:t>-</a:t>
            </a:r>
            <a:r>
              <a:rPr lang="tr-TR" dirty="0" err="1"/>
              <a:t>müctehid</a:t>
            </a:r>
            <a:r>
              <a:rPr lang="tr-TR" dirty="0"/>
              <a:t> imamlar şeklinde bir çizgi takip etmek mümkündür. </a:t>
            </a:r>
          </a:p>
          <a:p>
            <a:endParaRPr lang="tr-TR" dirty="0"/>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Doğuşu ve Gelişimi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smtClean="0"/>
              <a:t>Müctehid</a:t>
            </a:r>
            <a:r>
              <a:rPr lang="tr-TR" dirty="0" smtClean="0"/>
              <a:t> </a:t>
            </a:r>
            <a:r>
              <a:rPr lang="tr-TR" dirty="0"/>
              <a:t>imamlar sonrasındaki </a:t>
            </a:r>
            <a:r>
              <a:rPr lang="tr-TR" dirty="0" smtClean="0"/>
              <a:t>dönem, </a:t>
            </a:r>
            <a:r>
              <a:rPr lang="tr-TR" dirty="0"/>
              <a:t>literatürde </a:t>
            </a:r>
            <a:r>
              <a:rPr lang="tr-TR" dirty="0" smtClean="0"/>
              <a:t>genellikle, </a:t>
            </a:r>
            <a:r>
              <a:rPr lang="tr-TR" b="1" dirty="0">
                <a:solidFill>
                  <a:srgbClr val="00B050"/>
                </a:solidFill>
              </a:rPr>
              <a:t>“</a:t>
            </a:r>
            <a:r>
              <a:rPr lang="tr-TR" b="1" dirty="0" err="1">
                <a:solidFill>
                  <a:srgbClr val="00B050"/>
                </a:solidFill>
              </a:rPr>
              <a:t>taklid</a:t>
            </a:r>
            <a:r>
              <a:rPr lang="tr-TR" b="1" dirty="0">
                <a:solidFill>
                  <a:srgbClr val="00B050"/>
                </a:solidFill>
              </a:rPr>
              <a:t> dönemi”</a:t>
            </a:r>
            <a:r>
              <a:rPr lang="tr-TR" dirty="0"/>
              <a:t> olarak nitelenmekte, bu dönemden sonraki aşama ise </a:t>
            </a:r>
            <a:r>
              <a:rPr lang="tr-TR" b="1" dirty="0">
                <a:solidFill>
                  <a:srgbClr val="00B050"/>
                </a:solidFill>
              </a:rPr>
              <a:t>“kanunlaştırma ve uyanış dönemi” </a:t>
            </a:r>
            <a:r>
              <a:rPr lang="tr-TR" dirty="0"/>
              <a:t>adıyla ifade edilmektedir. Burada ise esas itibarıyla, fıkhın oluşum sürecinde etkili olan kadrolardan hareketle </a:t>
            </a:r>
            <a:r>
              <a:rPr lang="tr-TR" b="1" dirty="0">
                <a:solidFill>
                  <a:srgbClr val="00B050"/>
                </a:solidFill>
              </a:rPr>
              <a:t>“Hz. </a:t>
            </a:r>
            <a:r>
              <a:rPr lang="tr-TR" b="1" dirty="0" smtClean="0">
                <a:solidFill>
                  <a:srgbClr val="00B050"/>
                </a:solidFill>
              </a:rPr>
              <a:t>Peygamber, sahabe, </a:t>
            </a:r>
            <a:r>
              <a:rPr lang="tr-TR" b="1" dirty="0" err="1" smtClean="0">
                <a:solidFill>
                  <a:srgbClr val="00B050"/>
                </a:solidFill>
              </a:rPr>
              <a:t>tabiûn</a:t>
            </a:r>
            <a:r>
              <a:rPr lang="tr-TR" b="1" dirty="0" smtClean="0">
                <a:solidFill>
                  <a:srgbClr val="00B050"/>
                </a:solidFill>
              </a:rPr>
              <a:t>, </a:t>
            </a:r>
            <a:r>
              <a:rPr lang="tr-TR" b="1" dirty="0" err="1" smtClean="0">
                <a:solidFill>
                  <a:srgbClr val="00B050"/>
                </a:solidFill>
              </a:rPr>
              <a:t>müctehid</a:t>
            </a:r>
            <a:r>
              <a:rPr lang="tr-TR" b="1" dirty="0" smtClean="0">
                <a:solidFill>
                  <a:srgbClr val="00B050"/>
                </a:solidFill>
              </a:rPr>
              <a:t> imamlar, mezhep </a:t>
            </a:r>
            <a:r>
              <a:rPr lang="tr-TR" b="1" dirty="0">
                <a:solidFill>
                  <a:srgbClr val="00B050"/>
                </a:solidFill>
              </a:rPr>
              <a:t>merkezli </a:t>
            </a:r>
            <a:r>
              <a:rPr lang="tr-TR" b="1" dirty="0" smtClean="0">
                <a:solidFill>
                  <a:srgbClr val="00B050"/>
                </a:solidFill>
              </a:rPr>
              <a:t>dönem, </a:t>
            </a:r>
            <a:r>
              <a:rPr lang="tr-TR" b="1" dirty="0">
                <a:solidFill>
                  <a:srgbClr val="00B050"/>
                </a:solidFill>
              </a:rPr>
              <a:t>kanunlaştırma hareketleri ve yeni dönem” </a:t>
            </a:r>
            <a:r>
              <a:rPr lang="tr-TR" dirty="0"/>
              <a:t>şeklinde bir sıralama takip edilmiştir.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Hz. Peygamber Dönemi</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dirty="0"/>
              <a:t>Hz. Peygamber döneminde İslam fıkhının durumunu ele alırken Mekke ve Medine safhalarının özelliklerini göz önüne almak gerekmektedir. Mekke’de geçen hicretten önceki on üç yıl zarfında tebliğ edilen esaslar ağırlıklı olarak, Allah’ın birliği, Peygamberlik müessesesi, Ahiret hayatı gibi temel inanç ilkelerinin yerleştirilmesine </a:t>
            </a:r>
            <a:r>
              <a:rPr lang="tr-TR" dirty="0" smtClean="0"/>
              <a:t>yönelik olmuştur</a:t>
            </a:r>
            <a:r>
              <a:rPr lang="tr-TR" dirty="0"/>
              <a:t>. Bunun yanında prensip olarak temel ahlak esasları üzerinde durulmuş, ancak bunları müeyyideye bağlayan ayrıntılı hükümler henüz </a:t>
            </a:r>
            <a:r>
              <a:rPr lang="tr-TR" dirty="0" smtClean="0"/>
              <a:t>getirilmemiştir.</a:t>
            </a:r>
            <a:endParaRPr lang="tr-TR" dirty="0"/>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Hz. Peygamber Dönemi</a:t>
            </a:r>
          </a:p>
        </p:txBody>
      </p:sp>
      <p:sp>
        <p:nvSpPr>
          <p:cNvPr id="3" name="İçerik Yer Tutucusu 2"/>
          <p:cNvSpPr>
            <a:spLocks noGrp="1"/>
          </p:cNvSpPr>
          <p:nvPr>
            <p:ph idx="1"/>
          </p:nvPr>
        </p:nvSpPr>
        <p:spPr/>
        <p:txBody>
          <a:bodyPr>
            <a:normAutofit lnSpcReduction="10000"/>
          </a:bodyPr>
          <a:lstStyle/>
          <a:p>
            <a:pPr>
              <a:lnSpc>
                <a:spcPct val="130000"/>
              </a:lnSpc>
            </a:pPr>
            <a:r>
              <a:rPr lang="tr-TR" dirty="0"/>
              <a:t>Mekke dönemindeki tebliğ </a:t>
            </a:r>
            <a:r>
              <a:rPr lang="tr-TR" dirty="0" smtClean="0"/>
              <a:t>sürecinin; </a:t>
            </a:r>
            <a:r>
              <a:rPr lang="tr-TR" dirty="0"/>
              <a:t>insanları inanç ve ahlak bakımından </a:t>
            </a:r>
            <a:r>
              <a:rPr lang="tr-TR" dirty="0" smtClean="0"/>
              <a:t>belirli </a:t>
            </a:r>
            <a:r>
              <a:rPr lang="tr-TR" dirty="0"/>
              <a:t>bir düzeye </a:t>
            </a:r>
            <a:r>
              <a:rPr lang="tr-TR" dirty="0" smtClean="0"/>
              <a:t>yükselterek, </a:t>
            </a:r>
            <a:r>
              <a:rPr lang="tr-TR" dirty="0"/>
              <a:t>daha sonra </a:t>
            </a:r>
            <a:r>
              <a:rPr lang="tr-TR" dirty="0" smtClean="0"/>
              <a:t>emredilecek olan </a:t>
            </a:r>
            <a:r>
              <a:rPr lang="tr-TR" dirty="0"/>
              <a:t>somut ve ayrıntılı hükümleri kabul edebilecek bir motivasyon </a:t>
            </a:r>
            <a:r>
              <a:rPr lang="tr-TR" dirty="0" smtClean="0"/>
              <a:t>oluşturma amacı </a:t>
            </a:r>
            <a:r>
              <a:rPr lang="tr-TR" dirty="0"/>
              <a:t>taşıdığı anlaşılmaktadır. </a:t>
            </a:r>
            <a:r>
              <a:rPr lang="tr-TR" dirty="0" smtClean="0"/>
              <a:t>Esasen </a:t>
            </a:r>
            <a:r>
              <a:rPr lang="tr-TR" dirty="0"/>
              <a:t>Müslümanların Mekke’de sosyal ve siyasal ağırlığı bulunmayan bir azınlık konumunda olmaları da, fıkhi yükümlülüklerle sorumlu tutulmalarına elverişli değildi. Bu </a:t>
            </a:r>
            <a:r>
              <a:rPr lang="tr-TR" dirty="0" smtClean="0"/>
              <a:t>nedenle </a:t>
            </a:r>
            <a:r>
              <a:rPr lang="tr-TR" dirty="0"/>
              <a:t>somut hükümlerin Medine döneminde </a:t>
            </a:r>
            <a:r>
              <a:rPr lang="tr-TR" dirty="0" smtClean="0"/>
              <a:t>gündeme gelmeye </a:t>
            </a:r>
            <a:r>
              <a:rPr lang="tr-TR" dirty="0"/>
              <a:t>başladığı </a:t>
            </a:r>
            <a:r>
              <a:rPr lang="tr-TR" dirty="0" smtClean="0"/>
              <a:t>görülmektedir.</a:t>
            </a:r>
            <a:endParaRPr lang="tr-TR" dirty="0"/>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Hz. Peygamber Dönemi</a:t>
            </a:r>
            <a:endParaRPr lang="tr-TR" dirty="0"/>
          </a:p>
        </p:txBody>
      </p:sp>
      <p:sp>
        <p:nvSpPr>
          <p:cNvPr id="3" name="İçerik Yer Tutucusu 2"/>
          <p:cNvSpPr>
            <a:spLocks noGrp="1"/>
          </p:cNvSpPr>
          <p:nvPr>
            <p:ph idx="1"/>
          </p:nvPr>
        </p:nvSpPr>
        <p:spPr/>
        <p:txBody>
          <a:bodyPr>
            <a:normAutofit fontScale="85000" lnSpcReduction="10000"/>
          </a:bodyPr>
          <a:lstStyle/>
          <a:p>
            <a:pPr>
              <a:lnSpc>
                <a:spcPct val="150000"/>
              </a:lnSpc>
            </a:pPr>
            <a:r>
              <a:rPr lang="tr-TR" dirty="0"/>
              <a:t>Hz. Peygamber’in hicretinden sonra Müslümanlar, Medine’de şehrin yönetimi üzerinde etkisi olan bir topluluk haline geldiler. Medine’de yaşayan bütün grupların iştirakiyle, hak ve sorumlulukları belirleyen ortak bir belge (Medine Vesikası) tanzim edilerek Hz. Peygamber’in etrafında bir </a:t>
            </a:r>
            <a:r>
              <a:rPr lang="tr-TR" dirty="0" smtClean="0"/>
              <a:t>tür </a:t>
            </a:r>
            <a:r>
              <a:rPr lang="tr-TR" dirty="0"/>
              <a:t>siyasal </a:t>
            </a:r>
            <a:r>
              <a:rPr lang="tr-TR" dirty="0" smtClean="0"/>
              <a:t>teşkilatlanma </a:t>
            </a:r>
            <a:r>
              <a:rPr lang="tr-TR" dirty="0"/>
              <a:t>meydana getirildi. Bu aşamadan sonra fıkhi hükümlerin </a:t>
            </a:r>
            <a:r>
              <a:rPr lang="tr-TR" dirty="0" smtClean="0"/>
              <a:t>vaz </a:t>
            </a:r>
            <a:r>
              <a:rPr lang="tr-TR" dirty="0"/>
              <a:t>edilme ve uygulanma imkânı ortaya </a:t>
            </a:r>
            <a:r>
              <a:rPr lang="tr-TR" dirty="0" smtClean="0"/>
              <a:t>çıktı. </a:t>
            </a:r>
            <a:r>
              <a:rPr lang="tr-TR" dirty="0"/>
              <a:t>Çünkü sosyal olgu boyutundan hareket edildiğinde bir kurala hukukiliğini kazandıran niteliğin, o kuralı uygulatacak, ihlali halinde yaptırıma tabi tutacak bir iktidarın mevcudiyeti olduğu açıktır. </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1462</Words>
  <Application>Microsoft Office PowerPoint</Application>
  <PresentationFormat>Geniş ekran</PresentationFormat>
  <Paragraphs>77</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Adobe Myungjo Std M</vt:lpstr>
      <vt:lpstr>Adobe Caslon Pro</vt:lpstr>
      <vt:lpstr>Arial</vt:lpstr>
      <vt:lpstr>Calibri</vt:lpstr>
      <vt:lpstr>Calibri Light</vt:lpstr>
      <vt:lpstr>Office Teması</vt:lpstr>
      <vt:lpstr> </vt:lpstr>
      <vt:lpstr>PowerPoint Sunusu</vt:lpstr>
      <vt:lpstr>Bu derste neler öğreneceğiz?</vt:lpstr>
      <vt:lpstr>Fıkıh İlminin Doğuşu ve Gelişimi</vt:lpstr>
      <vt:lpstr>Fıkıh İlminin Doğuşu ve Gelişimi</vt:lpstr>
      <vt:lpstr>Fıkıh İlminin Doğuşu ve Gelişimi</vt:lpstr>
      <vt:lpstr>Hz. Peygamber Dönemi</vt:lpstr>
      <vt:lpstr>Hz. Peygamber Dönemi</vt:lpstr>
      <vt:lpstr>Hz. Peygamber Dönemi</vt:lpstr>
      <vt:lpstr>Hz. Peygamber Dönemi</vt:lpstr>
      <vt:lpstr>Bilgi Notu…</vt:lpstr>
      <vt:lpstr>Bilgi Notu…</vt:lpstr>
      <vt:lpstr>Hz. Peygamber Dönemi Fıkhının Temel Özellikleri</vt:lpstr>
      <vt:lpstr>Sahabe Dönemi</vt:lpstr>
      <vt:lpstr>Sahabe Dönemi</vt:lpstr>
      <vt:lpstr>Sahabe Dönemi</vt:lpstr>
      <vt:lpstr>Bilgi Notu…</vt:lpstr>
      <vt:lpstr>Sahabe Dönemi</vt:lpstr>
      <vt:lpstr>Sahabe Dönemi</vt:lpstr>
      <vt:lpstr>Sahabe Dönemi</vt:lpstr>
      <vt:lpstr>Sahabe Dönemi</vt:lpstr>
      <vt:lpstr>Sahabe Dönemi</vt:lpstr>
      <vt:lpstr>Sahabe Dönemi Fıkhının Temel Özellikleri</vt:lpstr>
      <vt:lpstr>Sahabe Dönemi Fıkhının Temel Özellikleri</vt:lpstr>
      <vt:lpstr>Sıra sizde…</vt:lpstr>
      <vt:lpstr>Sıra sizde…</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28</cp:revision>
  <dcterms:created xsi:type="dcterms:W3CDTF">2020-11-30T19:20:16Z</dcterms:created>
  <dcterms:modified xsi:type="dcterms:W3CDTF">2020-12-21T18:57:20Z</dcterms:modified>
</cp:coreProperties>
</file>